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257" r:id="rId6"/>
    <p:sldId id="258" r:id="rId7"/>
    <p:sldId id="259" r:id="rId8"/>
    <p:sldId id="260" r:id="rId9"/>
    <p:sldId id="261" r:id="rId10"/>
    <p:sldId id="262"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p:restoredTop sz="88823"/>
  </p:normalViewPr>
  <p:slideViewPr>
    <p:cSldViewPr snapToGrid="0">
      <p:cViewPr varScale="1">
        <p:scale>
          <a:sx n="66" d="100"/>
          <a:sy n="66" d="100"/>
        </p:scale>
        <p:origin x="4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3CBB4E31-0F47-4948-BDB7-1E0C9ECDCAFB}"/>
    <pc:docChg chg="modSld">
      <pc:chgData name="Coe, Michelle A - (macoe)" userId="267cf815-f901-4f3d-846e-a66987aecd5d" providerId="ADAL" clId="{3CBB4E31-0F47-4948-BDB7-1E0C9ECDCAFB}" dt="2026-04-11T22:49:33.056" v="0" actId="20577"/>
      <pc:docMkLst>
        <pc:docMk/>
      </pc:docMkLst>
      <pc:sldChg chg="modSp mod">
        <pc:chgData name="Coe, Michelle A - (macoe)" userId="267cf815-f901-4f3d-846e-a66987aecd5d" providerId="ADAL" clId="{3CBB4E31-0F47-4948-BDB7-1E0C9ECDCAFB}" dt="2026-04-11T22:49:33.056" v="0" actId="20577"/>
        <pc:sldMkLst>
          <pc:docMk/>
          <pc:sldMk cId="3238297371" sldId="258"/>
        </pc:sldMkLst>
        <pc:spChg chg="mod">
          <ac:chgData name="Coe, Michelle A - (macoe)" userId="267cf815-f901-4f3d-846e-a66987aecd5d" providerId="ADAL" clId="{3CBB4E31-0F47-4948-BDB7-1E0C9ECDCAFB}" dt="2026-04-11T22:49:33.056" v="0" actId="20577"/>
          <ac:spMkLst>
            <pc:docMk/>
            <pc:sldMk cId="3238297371" sldId="258"/>
            <ac:spMk id="2" creationId="{BD6C8732-9369-6B98-2D5A-55ADD70224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DF663-62EB-DA48-8312-035404D3D51B}" type="datetimeFigureOut">
              <a:rPr kumimoji="1" lang="ja-JP" altLang="en-US" smtClean="0"/>
              <a:t>2026/4/11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6E65E-46A9-0041-ABF7-427F585CB29E}" type="slidenum">
              <a:rPr kumimoji="1" lang="ja-JP" altLang="en-US" smtClean="0"/>
              <a:t>‹#›</a:t>
            </a:fld>
            <a:endParaRPr kumimoji="1" lang="ja-JP" altLang="en-US"/>
          </a:p>
        </p:txBody>
      </p:sp>
    </p:spTree>
    <p:extLst>
      <p:ext uri="{BB962C8B-B14F-4D97-AF65-F5344CB8AC3E}">
        <p14:creationId xmlns:p14="http://schemas.microsoft.com/office/powerpoint/2010/main" val="2093924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Make it clear that the top is observation and the bottom is theory</a:t>
            </a:r>
          </a:p>
          <a:p>
            <a:r>
              <a:rPr kumimoji="1" lang="en-US" altLang="ja-JP" dirty="0"/>
              <a:t>Snapshot in time vs evolutionary tracks</a:t>
            </a:r>
          </a:p>
        </p:txBody>
      </p:sp>
      <p:sp>
        <p:nvSpPr>
          <p:cNvPr id="4" name="スライド番号プレースホルダー 3"/>
          <p:cNvSpPr>
            <a:spLocks noGrp="1"/>
          </p:cNvSpPr>
          <p:nvPr>
            <p:ph type="sldNum" sz="quarter" idx="5"/>
          </p:nvPr>
        </p:nvSpPr>
        <p:spPr/>
        <p:txBody>
          <a:bodyPr/>
          <a:lstStyle/>
          <a:p>
            <a:fld id="{D9A6E65E-46A9-0041-ABF7-427F585CB29E}" type="slidenum">
              <a:rPr kumimoji="1" lang="ja-JP" altLang="en-US" smtClean="0"/>
              <a:t>2</a:t>
            </a:fld>
            <a:endParaRPr kumimoji="1" lang="ja-JP" altLang="en-US"/>
          </a:p>
        </p:txBody>
      </p:sp>
    </p:spTree>
    <p:extLst>
      <p:ext uri="{BB962C8B-B14F-4D97-AF65-F5344CB8AC3E}">
        <p14:creationId xmlns:p14="http://schemas.microsoft.com/office/powerpoint/2010/main" val="215219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Connect the pretty picture to the actual work</a:t>
            </a:r>
          </a:p>
          <a:p>
            <a:r>
              <a:rPr kumimoji="1" lang="en-US" altLang="ja-JP" dirty="0"/>
              <a:t>Bolding/word color</a:t>
            </a:r>
            <a:endParaRPr kumimoji="1" lang="ja-JP" altLang="en-US"/>
          </a:p>
        </p:txBody>
      </p:sp>
      <p:sp>
        <p:nvSpPr>
          <p:cNvPr id="4" name="スライド番号プレースホルダー 3"/>
          <p:cNvSpPr>
            <a:spLocks noGrp="1"/>
          </p:cNvSpPr>
          <p:nvPr>
            <p:ph type="sldNum" sz="quarter" idx="5"/>
          </p:nvPr>
        </p:nvSpPr>
        <p:spPr/>
        <p:txBody>
          <a:bodyPr/>
          <a:lstStyle/>
          <a:p>
            <a:fld id="{D9A6E65E-46A9-0041-ABF7-427F585CB29E}" type="slidenum">
              <a:rPr kumimoji="1" lang="ja-JP" altLang="en-US" smtClean="0"/>
              <a:t>3</a:t>
            </a:fld>
            <a:endParaRPr kumimoji="1" lang="ja-JP" altLang="en-US"/>
          </a:p>
        </p:txBody>
      </p:sp>
    </p:spTree>
    <p:extLst>
      <p:ext uri="{BB962C8B-B14F-4D97-AF65-F5344CB8AC3E}">
        <p14:creationId xmlns:p14="http://schemas.microsoft.com/office/powerpoint/2010/main" val="349082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Talk a little about hot (more understand) vs cool (less understood) winds and the diversity of winds using this plot</a:t>
            </a:r>
          </a:p>
          <a:p>
            <a:r>
              <a:rPr kumimoji="1" lang="en-US" altLang="ja-JP" dirty="0"/>
              <a:t>No theoretical prescription (combine physics and empirical data)</a:t>
            </a:r>
          </a:p>
          <a:p>
            <a:r>
              <a:rPr kumimoji="1" lang="en-US" altLang="ja-JP" dirty="0"/>
              <a:t>Put some numbers for perspective</a:t>
            </a:r>
            <a:endParaRPr kumimoji="1" lang="ja-JP" altLang="en-US"/>
          </a:p>
        </p:txBody>
      </p:sp>
      <p:sp>
        <p:nvSpPr>
          <p:cNvPr id="4" name="スライド番号プレースホルダー 3"/>
          <p:cNvSpPr>
            <a:spLocks noGrp="1"/>
          </p:cNvSpPr>
          <p:nvPr>
            <p:ph type="sldNum" sz="quarter" idx="5"/>
          </p:nvPr>
        </p:nvSpPr>
        <p:spPr/>
        <p:txBody>
          <a:bodyPr/>
          <a:lstStyle/>
          <a:p>
            <a:fld id="{D9A6E65E-46A9-0041-ABF7-427F585CB29E}" type="slidenum">
              <a:rPr kumimoji="1" lang="ja-JP" altLang="en-US" smtClean="0"/>
              <a:t>4</a:t>
            </a:fld>
            <a:endParaRPr kumimoji="1" lang="ja-JP" altLang="en-US"/>
          </a:p>
        </p:txBody>
      </p:sp>
    </p:spTree>
    <p:extLst>
      <p:ext uri="{BB962C8B-B14F-4D97-AF65-F5344CB8AC3E}">
        <p14:creationId xmlns:p14="http://schemas.microsoft.com/office/powerpoint/2010/main" val="138763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Ideas for the plot: 15, 20, 25 with the new rate, </a:t>
            </a:r>
            <a:r>
              <a:rPr kumimoji="1" lang="en-US" altLang="ja-JP" dirty="0" err="1"/>
              <a:t>ducth</a:t>
            </a:r>
            <a:r>
              <a:rPr kumimoji="1" lang="en-US" altLang="ja-JP" dirty="0"/>
              <a:t> 0.8, some other </a:t>
            </a:r>
            <a:r>
              <a:rPr kumimoji="1" lang="en-US" altLang="ja-JP" dirty="0" err="1"/>
              <a:t>dutch</a:t>
            </a:r>
            <a:r>
              <a:rPr kumimoji="1" lang="en-US" altLang="ja-JP" dirty="0"/>
              <a:t> scaling factor</a:t>
            </a:r>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9A6E65E-46A9-0041-ABF7-427F585CB29E}" type="slidenum">
              <a:rPr kumimoji="1" lang="ja-JP" altLang="en-US" smtClean="0"/>
              <a:t>5</a:t>
            </a:fld>
            <a:endParaRPr kumimoji="1" lang="ja-JP" altLang="en-US"/>
          </a:p>
        </p:txBody>
      </p:sp>
    </p:spTree>
    <p:extLst>
      <p:ext uri="{BB962C8B-B14F-4D97-AF65-F5344CB8AC3E}">
        <p14:creationId xmlns:p14="http://schemas.microsoft.com/office/powerpoint/2010/main" val="355122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Mention different metallicities, rotation, magnetism, connecting to observation </a:t>
            </a:r>
            <a:r>
              <a:rPr kumimoji="1" lang="en-US" altLang="ja-JP"/>
              <a:t>(ex. advance </a:t>
            </a:r>
            <a:r>
              <a:rPr kumimoji="1" lang="en-US" altLang="ja-JP" dirty="0"/>
              <a:t>LIGO)</a:t>
            </a:r>
          </a:p>
          <a:p>
            <a:endParaRPr kumimoji="1" lang="ja-JP" altLang="en-US"/>
          </a:p>
        </p:txBody>
      </p:sp>
      <p:sp>
        <p:nvSpPr>
          <p:cNvPr id="4" name="スライド番号プレースホルダー 3"/>
          <p:cNvSpPr>
            <a:spLocks noGrp="1"/>
          </p:cNvSpPr>
          <p:nvPr>
            <p:ph type="sldNum" sz="quarter" idx="5"/>
          </p:nvPr>
        </p:nvSpPr>
        <p:spPr/>
        <p:txBody>
          <a:bodyPr/>
          <a:lstStyle/>
          <a:p>
            <a:fld id="{D9A6E65E-46A9-0041-ABF7-427F585CB29E}" type="slidenum">
              <a:rPr kumimoji="1" lang="ja-JP" altLang="en-US" smtClean="0"/>
              <a:t>6</a:t>
            </a:fld>
            <a:endParaRPr kumimoji="1" lang="ja-JP" altLang="en-US"/>
          </a:p>
        </p:txBody>
      </p:sp>
    </p:spTree>
    <p:extLst>
      <p:ext uri="{BB962C8B-B14F-4D97-AF65-F5344CB8AC3E}">
        <p14:creationId xmlns:p14="http://schemas.microsoft.com/office/powerpoint/2010/main" val="80258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222811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77658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138367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29318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63671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88574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46151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04360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74270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11175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99DD8E-8E91-E14F-AABF-7573DCA468E4}" type="datetimeFigureOut">
              <a:rPr kumimoji="1" lang="ja-JP" altLang="en-US" smtClean="0"/>
              <a:t>2026/4/11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297129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499DD8E-8E91-E14F-AABF-7573DCA468E4}" type="datetimeFigureOut">
              <a:rPr kumimoji="1" lang="ja-JP" altLang="en-US" smtClean="0"/>
              <a:t>2026/4/11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84DAAD2-C430-4B46-8155-D5C4842229D1}" type="slidenum">
              <a:rPr kumimoji="1" lang="ja-JP" altLang="en-US" smtClean="0"/>
              <a:t>‹#›</a:t>
            </a:fld>
            <a:endParaRPr kumimoji="1" lang="ja-JP" altLang="en-US"/>
          </a:p>
        </p:txBody>
      </p:sp>
    </p:spTree>
    <p:extLst>
      <p:ext uri="{BB962C8B-B14F-4D97-AF65-F5344CB8AC3E}">
        <p14:creationId xmlns:p14="http://schemas.microsoft.com/office/powerpoint/2010/main" val="31304037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cioffi@arizon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D3097-6928-7685-653F-1DC6B4970AFF}"/>
              </a:ext>
            </a:extLst>
          </p:cNvPr>
          <p:cNvSpPr>
            <a:spLocks noGrp="1"/>
          </p:cNvSpPr>
          <p:nvPr>
            <p:ph type="ctrTitle"/>
          </p:nvPr>
        </p:nvSpPr>
        <p:spPr/>
        <p:txBody>
          <a:bodyPr>
            <a:normAutofit fontScale="90000"/>
          </a:bodyPr>
          <a:lstStyle/>
          <a:p>
            <a:r>
              <a:rPr kumimoji="1" lang="en-US" altLang="ja-JP" dirty="0"/>
              <a:t>Mass Loss and Pre-supernova Propertie</a:t>
            </a:r>
            <a:r>
              <a:rPr lang="en-US" altLang="ja-JP" dirty="0"/>
              <a:t>s of Massive Stars</a:t>
            </a:r>
            <a:endParaRPr kumimoji="1" lang="ja-JP" altLang="en-US"/>
          </a:p>
        </p:txBody>
      </p:sp>
      <p:sp>
        <p:nvSpPr>
          <p:cNvPr id="3" name="字幕 2">
            <a:extLst>
              <a:ext uri="{FF2B5EF4-FFF2-40B4-BE49-F238E27FC236}">
                <a16:creationId xmlns:a16="http://schemas.microsoft.com/office/drawing/2014/main" id="{B65BD6F7-56C1-5FC1-3486-EAE390C41CB3}"/>
              </a:ext>
            </a:extLst>
          </p:cNvPr>
          <p:cNvSpPr>
            <a:spLocks noGrp="1"/>
          </p:cNvSpPr>
          <p:nvPr>
            <p:ph type="subTitle" idx="1"/>
          </p:nvPr>
        </p:nvSpPr>
        <p:spPr/>
        <p:txBody>
          <a:bodyPr/>
          <a:lstStyle/>
          <a:p>
            <a:r>
              <a:rPr kumimoji="1" lang="en-US" altLang="ja-JP" dirty="0"/>
              <a:t>Camille Cioffi, Dr. Carl Fields</a:t>
            </a:r>
          </a:p>
          <a:p>
            <a:r>
              <a:rPr lang="en-US" altLang="ja-JP" dirty="0"/>
              <a:t>University of Arizona</a:t>
            </a:r>
          </a:p>
          <a:p>
            <a:r>
              <a:rPr kumimoji="1" lang="en-US" altLang="ja-JP" dirty="0"/>
              <a:t>Arizona Space Grant </a:t>
            </a:r>
            <a:r>
              <a:rPr lang="en-US" altLang="ja-JP" dirty="0"/>
              <a:t>Consortium</a:t>
            </a:r>
            <a:endParaRPr kumimoji="1" lang="ja-JP" altLang="en-US"/>
          </a:p>
        </p:txBody>
      </p:sp>
      <p:sp>
        <p:nvSpPr>
          <p:cNvPr id="6" name="字幕 2">
            <a:extLst>
              <a:ext uri="{FF2B5EF4-FFF2-40B4-BE49-F238E27FC236}">
                <a16:creationId xmlns:a16="http://schemas.microsoft.com/office/drawing/2014/main" id="{8CB124EF-198B-8442-11EE-01A425EF3D28}"/>
              </a:ext>
            </a:extLst>
          </p:cNvPr>
          <p:cNvSpPr txBox="1">
            <a:spLocks/>
          </p:cNvSpPr>
          <p:nvPr/>
        </p:nvSpPr>
        <p:spPr>
          <a:xfrm>
            <a:off x="6585995" y="5559184"/>
            <a:ext cx="5507620" cy="12988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lnSpc>
                <a:spcPct val="100000"/>
              </a:lnSpc>
            </a:pPr>
            <a:r>
              <a:rPr lang="en-US" altLang="ja-JP" sz="1800" dirty="0"/>
              <a:t>AZSGC Statewide Student Research Symposium</a:t>
            </a:r>
          </a:p>
          <a:p>
            <a:pPr algn="r">
              <a:lnSpc>
                <a:spcPct val="100000"/>
              </a:lnSpc>
            </a:pPr>
            <a:r>
              <a:rPr lang="en-US" altLang="ja-JP" sz="1800" dirty="0"/>
              <a:t>April 17-18, 2026</a:t>
            </a:r>
          </a:p>
          <a:p>
            <a:pPr algn="r">
              <a:lnSpc>
                <a:spcPct val="100000"/>
              </a:lnSpc>
            </a:pPr>
            <a:r>
              <a:rPr lang="en-US" altLang="ja-JP" sz="1800" dirty="0"/>
              <a:t>Arizona State University</a:t>
            </a:r>
          </a:p>
        </p:txBody>
      </p:sp>
      <p:pic>
        <p:nvPicPr>
          <p:cNvPr id="1026" name="Picture 2">
            <a:extLst>
              <a:ext uri="{FF2B5EF4-FFF2-40B4-BE49-F238E27FC236}">
                <a16:creationId xmlns:a16="http://schemas.microsoft.com/office/drawing/2014/main" id="{F06049C1-1F4F-8004-6555-0125AB2FB6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4" t="3058" r="4568" b="1101"/>
          <a:stretch>
            <a:fillRect/>
          </a:stretch>
        </p:blipFill>
        <p:spPr bwMode="auto">
          <a:xfrm>
            <a:off x="388797" y="4149345"/>
            <a:ext cx="1458410" cy="242638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A2A5395D-4F3E-1308-BE02-F1B8387F8F18}"/>
              </a:ext>
            </a:extLst>
          </p:cNvPr>
          <p:cNvPicPr>
            <a:picLocks noChangeAspect="1"/>
          </p:cNvPicPr>
          <p:nvPr/>
        </p:nvPicPr>
        <p:blipFill>
          <a:blip r:embed="rId3"/>
          <a:stretch>
            <a:fillRect/>
          </a:stretch>
        </p:blipFill>
        <p:spPr>
          <a:xfrm>
            <a:off x="10384420" y="282274"/>
            <a:ext cx="1496028" cy="1496028"/>
          </a:xfrm>
          <a:prstGeom prst="rect">
            <a:avLst/>
          </a:prstGeom>
        </p:spPr>
      </p:pic>
      <p:pic>
        <p:nvPicPr>
          <p:cNvPr id="12" name="図 11">
            <a:extLst>
              <a:ext uri="{FF2B5EF4-FFF2-40B4-BE49-F238E27FC236}">
                <a16:creationId xmlns:a16="http://schemas.microsoft.com/office/drawing/2014/main" id="{7ACD0529-2F01-D7AA-9BB5-FDA5CF10989D}"/>
              </a:ext>
            </a:extLst>
          </p:cNvPr>
          <p:cNvPicPr>
            <a:picLocks noChangeAspect="1"/>
          </p:cNvPicPr>
          <p:nvPr/>
        </p:nvPicPr>
        <p:blipFill>
          <a:blip r:embed="rId4"/>
          <a:stretch>
            <a:fillRect/>
          </a:stretch>
        </p:blipFill>
        <p:spPr>
          <a:xfrm>
            <a:off x="311552" y="282274"/>
            <a:ext cx="1642826" cy="1655762"/>
          </a:xfrm>
          <a:prstGeom prst="rect">
            <a:avLst/>
          </a:prstGeom>
        </p:spPr>
      </p:pic>
    </p:spTree>
    <p:extLst>
      <p:ext uri="{BB962C8B-B14F-4D97-AF65-F5344CB8AC3E}">
        <p14:creationId xmlns:p14="http://schemas.microsoft.com/office/powerpoint/2010/main" val="12438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1C91E5A-CEEB-DDED-3443-80F07D4C67F8}"/>
              </a:ext>
            </a:extLst>
          </p:cNvPr>
          <p:cNvPicPr>
            <a:picLocks noChangeAspect="1"/>
          </p:cNvPicPr>
          <p:nvPr/>
        </p:nvPicPr>
        <p:blipFill>
          <a:blip r:embed="rId3"/>
          <a:srcRect t="2352" b="1042"/>
          <a:stretch>
            <a:fillRect/>
          </a:stretch>
        </p:blipFill>
        <p:spPr>
          <a:xfrm>
            <a:off x="7573567" y="457556"/>
            <a:ext cx="3780233" cy="2971444"/>
          </a:xfrm>
          <a:prstGeom prst="rect">
            <a:avLst/>
          </a:prstGeom>
        </p:spPr>
      </p:pic>
      <p:sp>
        <p:nvSpPr>
          <p:cNvPr id="2" name="タイトル 1">
            <a:extLst>
              <a:ext uri="{FF2B5EF4-FFF2-40B4-BE49-F238E27FC236}">
                <a16:creationId xmlns:a16="http://schemas.microsoft.com/office/drawing/2014/main" id="{46579867-A52E-080B-F849-68089DCA7FCA}"/>
              </a:ext>
            </a:extLst>
          </p:cNvPr>
          <p:cNvSpPr>
            <a:spLocks noGrp="1"/>
          </p:cNvSpPr>
          <p:nvPr>
            <p:ph type="title"/>
          </p:nvPr>
        </p:nvSpPr>
        <p:spPr/>
        <p:txBody>
          <a:bodyPr/>
          <a:lstStyle/>
          <a:p>
            <a:r>
              <a:rPr kumimoji="1" lang="en-US" altLang="ja-JP" dirty="0"/>
              <a:t>Stellar Evolution Modelling</a:t>
            </a:r>
            <a:endParaRPr kumimoji="1" lang="ja-JP" altLang="en-US"/>
          </a:p>
        </p:txBody>
      </p:sp>
      <p:sp>
        <p:nvSpPr>
          <p:cNvPr id="3" name="コンテンツ プレースホルダー 2">
            <a:extLst>
              <a:ext uri="{FF2B5EF4-FFF2-40B4-BE49-F238E27FC236}">
                <a16:creationId xmlns:a16="http://schemas.microsoft.com/office/drawing/2014/main" id="{B0653214-3CBF-F3C2-3C8A-22FD91AFB151}"/>
              </a:ext>
            </a:extLst>
          </p:cNvPr>
          <p:cNvSpPr>
            <a:spLocks noGrp="1"/>
          </p:cNvSpPr>
          <p:nvPr>
            <p:ph idx="1"/>
          </p:nvPr>
        </p:nvSpPr>
        <p:spPr>
          <a:xfrm>
            <a:off x="838200" y="1718945"/>
            <a:ext cx="5257800" cy="4351338"/>
          </a:xfrm>
        </p:spPr>
        <p:txBody>
          <a:bodyPr/>
          <a:lstStyle/>
          <a:p>
            <a:r>
              <a:rPr lang="en-US" altLang="ja-JP" dirty="0"/>
              <a:t>Stars lives are governed by complex, interacting processes</a:t>
            </a:r>
          </a:p>
          <a:p>
            <a:r>
              <a:rPr kumimoji="1" lang="en-US" altLang="ja-JP" dirty="0"/>
              <a:t>Observations give us data points</a:t>
            </a:r>
          </a:p>
          <a:p>
            <a:r>
              <a:rPr lang="en-US" altLang="ja-JP" dirty="0"/>
              <a:t>Theory gives us physical motivations for these data points</a:t>
            </a:r>
          </a:p>
          <a:p>
            <a:r>
              <a:rPr kumimoji="1" lang="en-US" altLang="ja-JP" dirty="0"/>
              <a:t>Models bridge the gap</a:t>
            </a:r>
            <a:endParaRPr kumimoji="1" lang="ja-JP" altLang="en-US"/>
          </a:p>
        </p:txBody>
      </p:sp>
      <p:pic>
        <p:nvPicPr>
          <p:cNvPr id="7" name="図 6">
            <a:extLst>
              <a:ext uri="{FF2B5EF4-FFF2-40B4-BE49-F238E27FC236}">
                <a16:creationId xmlns:a16="http://schemas.microsoft.com/office/drawing/2014/main" id="{F0A2DF34-56EB-8301-1D32-8E31C5098C03}"/>
              </a:ext>
            </a:extLst>
          </p:cNvPr>
          <p:cNvPicPr>
            <a:picLocks noChangeAspect="1"/>
          </p:cNvPicPr>
          <p:nvPr/>
        </p:nvPicPr>
        <p:blipFill>
          <a:blip r:embed="rId4"/>
          <a:srcRect l="18473" t="50689" r="43552" b="3742"/>
          <a:stretch>
            <a:fillRect/>
          </a:stretch>
        </p:blipFill>
        <p:spPr>
          <a:xfrm rot="5400000">
            <a:off x="8001322" y="2568532"/>
            <a:ext cx="2794643" cy="4745620"/>
          </a:xfrm>
          <a:prstGeom prst="rect">
            <a:avLst/>
          </a:prstGeom>
        </p:spPr>
      </p:pic>
      <p:sp>
        <p:nvSpPr>
          <p:cNvPr id="9" name="テキスト ボックス 8">
            <a:extLst>
              <a:ext uri="{FF2B5EF4-FFF2-40B4-BE49-F238E27FC236}">
                <a16:creationId xmlns:a16="http://schemas.microsoft.com/office/drawing/2014/main" id="{8650D5F4-28C3-1DFB-E8BE-87EDFD133B09}"/>
              </a:ext>
            </a:extLst>
          </p:cNvPr>
          <p:cNvSpPr txBox="1"/>
          <p:nvPr/>
        </p:nvSpPr>
        <p:spPr>
          <a:xfrm>
            <a:off x="9659386" y="6349848"/>
            <a:ext cx="7349924" cy="307777"/>
          </a:xfrm>
          <a:prstGeom prst="rect">
            <a:avLst/>
          </a:prstGeom>
          <a:noFill/>
        </p:spPr>
        <p:txBody>
          <a:bodyPr wrap="square">
            <a:spAutoFit/>
          </a:bodyPr>
          <a:lstStyle/>
          <a:p>
            <a:r>
              <a:rPr lang="en-US" altLang="ja-JP" sz="1400" b="0" i="0" u="none" strike="noStrike" dirty="0">
                <a:effectLst/>
              </a:rPr>
              <a:t>Paxton  </a:t>
            </a:r>
            <a:r>
              <a:rPr lang="en-US" altLang="ja-JP" sz="1400" b="0" i="1" dirty="0">
                <a:effectLst/>
              </a:rPr>
              <a:t>et al.</a:t>
            </a:r>
            <a:r>
              <a:rPr lang="en-US" altLang="ja-JP" sz="1400" b="0" i="0" u="none" strike="noStrike" dirty="0">
                <a:effectLst/>
              </a:rPr>
              <a:t> 2011</a:t>
            </a:r>
            <a:endParaRPr lang="ja-JP" altLang="en-US" sz="1400"/>
          </a:p>
        </p:txBody>
      </p:sp>
      <p:sp>
        <p:nvSpPr>
          <p:cNvPr id="10" name="字幕 2">
            <a:extLst>
              <a:ext uri="{FF2B5EF4-FFF2-40B4-BE49-F238E27FC236}">
                <a16:creationId xmlns:a16="http://schemas.microsoft.com/office/drawing/2014/main" id="{81D16642-A71E-9195-0E5E-4D268006DF73}"/>
              </a:ext>
            </a:extLst>
          </p:cNvPr>
          <p:cNvSpPr txBox="1">
            <a:spLocks/>
          </p:cNvSpPr>
          <p:nvPr/>
        </p:nvSpPr>
        <p:spPr>
          <a:xfrm>
            <a:off x="930273" y="5944941"/>
            <a:ext cx="5507620" cy="649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sz="1400" dirty="0"/>
              <a:t>AZSGC Statewide Student Research Symposium</a:t>
            </a:r>
          </a:p>
          <a:p>
            <a:pPr algn="l">
              <a:lnSpc>
                <a:spcPct val="100000"/>
              </a:lnSpc>
            </a:pPr>
            <a:r>
              <a:rPr lang="en-US" altLang="ja-JP" sz="1400" dirty="0"/>
              <a:t>Camille Cioffi</a:t>
            </a:r>
          </a:p>
        </p:txBody>
      </p:sp>
      <p:pic>
        <p:nvPicPr>
          <p:cNvPr id="4" name="図 3">
            <a:extLst>
              <a:ext uri="{FF2B5EF4-FFF2-40B4-BE49-F238E27FC236}">
                <a16:creationId xmlns:a16="http://schemas.microsoft.com/office/drawing/2014/main" id="{13C876E3-E7D8-EF36-012D-76CF0526EE74}"/>
              </a:ext>
            </a:extLst>
          </p:cNvPr>
          <p:cNvPicPr>
            <a:picLocks noChangeAspect="1"/>
          </p:cNvPicPr>
          <p:nvPr/>
        </p:nvPicPr>
        <p:blipFill>
          <a:blip r:embed="rId5"/>
          <a:stretch>
            <a:fillRect/>
          </a:stretch>
        </p:blipFill>
        <p:spPr>
          <a:xfrm>
            <a:off x="131966" y="5936366"/>
            <a:ext cx="798307" cy="804594"/>
          </a:xfrm>
          <a:prstGeom prst="rect">
            <a:avLst/>
          </a:prstGeom>
        </p:spPr>
      </p:pic>
      <p:sp>
        <p:nvSpPr>
          <p:cNvPr id="6" name="正方形/長方形 5">
            <a:extLst>
              <a:ext uri="{FF2B5EF4-FFF2-40B4-BE49-F238E27FC236}">
                <a16:creationId xmlns:a16="http://schemas.microsoft.com/office/drawing/2014/main" id="{81466457-1CAF-BB50-F320-F0EC63A37DB8}"/>
              </a:ext>
            </a:extLst>
          </p:cNvPr>
          <p:cNvSpPr/>
          <p:nvPr/>
        </p:nvSpPr>
        <p:spPr>
          <a:xfrm>
            <a:off x="8867335" y="3259276"/>
            <a:ext cx="1584101" cy="14488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Temperature</a:t>
            </a:r>
            <a:endParaRPr kumimoji="1" lang="ja-JP" altLang="en-US" sz="1400"/>
          </a:p>
        </p:txBody>
      </p:sp>
      <p:sp>
        <p:nvSpPr>
          <p:cNvPr id="8" name="正方形/長方形 7">
            <a:extLst>
              <a:ext uri="{FF2B5EF4-FFF2-40B4-BE49-F238E27FC236}">
                <a16:creationId xmlns:a16="http://schemas.microsoft.com/office/drawing/2014/main" id="{B1944CF7-3BE1-F75C-8F23-7E3EF76168AB}"/>
              </a:ext>
            </a:extLst>
          </p:cNvPr>
          <p:cNvSpPr/>
          <p:nvPr/>
        </p:nvSpPr>
        <p:spPr>
          <a:xfrm rot="16200000">
            <a:off x="7021600" y="1778048"/>
            <a:ext cx="1584101" cy="14488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Luminosity</a:t>
            </a:r>
            <a:endParaRPr kumimoji="1" lang="ja-JP" altLang="en-US" sz="1400"/>
          </a:p>
        </p:txBody>
      </p:sp>
      <p:sp>
        <p:nvSpPr>
          <p:cNvPr id="14" name="正方形/長方形 13">
            <a:extLst>
              <a:ext uri="{FF2B5EF4-FFF2-40B4-BE49-F238E27FC236}">
                <a16:creationId xmlns:a16="http://schemas.microsoft.com/office/drawing/2014/main" id="{8548C09B-877C-44C6-9107-96C183B0D09D}"/>
              </a:ext>
            </a:extLst>
          </p:cNvPr>
          <p:cNvSpPr/>
          <p:nvPr/>
        </p:nvSpPr>
        <p:spPr>
          <a:xfrm rot="18631517">
            <a:off x="9468523" y="1748325"/>
            <a:ext cx="468179" cy="15785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219A51F-08DF-F5E7-784C-265457A24010}"/>
              </a:ext>
            </a:extLst>
          </p:cNvPr>
          <p:cNvSpPr txBox="1"/>
          <p:nvPr/>
        </p:nvSpPr>
        <p:spPr>
          <a:xfrm>
            <a:off x="8716923" y="2518538"/>
            <a:ext cx="833763" cy="430887"/>
          </a:xfrm>
          <a:prstGeom prst="rect">
            <a:avLst/>
          </a:prstGeom>
          <a:noFill/>
          <a:ln>
            <a:noFill/>
          </a:ln>
        </p:spPr>
        <p:txBody>
          <a:bodyPr wrap="square" rtlCol="0">
            <a:spAutoFit/>
          </a:bodyPr>
          <a:lstStyle/>
          <a:p>
            <a:r>
              <a:rPr kumimoji="1" lang="en-US" altLang="ja-JP" sz="1100" dirty="0">
                <a:ln w="3175">
                  <a:noFill/>
                </a:ln>
                <a:solidFill>
                  <a:schemeClr val="bg1"/>
                </a:solidFill>
              </a:rPr>
              <a:t>Main Sequence</a:t>
            </a:r>
            <a:endParaRPr kumimoji="1" lang="ja-JP" altLang="en-US" sz="1100">
              <a:ln w="3175">
                <a:noFill/>
              </a:ln>
              <a:solidFill>
                <a:schemeClr val="bg1"/>
              </a:solidFill>
            </a:endParaRPr>
          </a:p>
        </p:txBody>
      </p:sp>
      <p:cxnSp>
        <p:nvCxnSpPr>
          <p:cNvPr id="17" name="直線矢印コネクタ 16">
            <a:extLst>
              <a:ext uri="{FF2B5EF4-FFF2-40B4-BE49-F238E27FC236}">
                <a16:creationId xmlns:a16="http://schemas.microsoft.com/office/drawing/2014/main" id="{F6EB9D2B-1FF8-5613-1876-0FD4E9D86554}"/>
              </a:ext>
            </a:extLst>
          </p:cNvPr>
          <p:cNvCxnSpPr>
            <a:cxnSpLocks/>
          </p:cNvCxnSpPr>
          <p:nvPr/>
        </p:nvCxnSpPr>
        <p:spPr>
          <a:xfrm flipV="1">
            <a:off x="9159240" y="2549018"/>
            <a:ext cx="167640" cy="154484"/>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9" name="正方形/長方形 18">
            <a:extLst>
              <a:ext uri="{FF2B5EF4-FFF2-40B4-BE49-F238E27FC236}">
                <a16:creationId xmlns:a16="http://schemas.microsoft.com/office/drawing/2014/main" id="{DB931E61-9FB8-CAC1-7EDB-06ACB8F14628}"/>
              </a:ext>
            </a:extLst>
          </p:cNvPr>
          <p:cNvSpPr/>
          <p:nvPr/>
        </p:nvSpPr>
        <p:spPr>
          <a:xfrm rot="18314484">
            <a:off x="8581281" y="3403139"/>
            <a:ext cx="445313" cy="25843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56FAEAF7-81B6-27C2-89E4-2E79D09F26A4}"/>
              </a:ext>
            </a:extLst>
          </p:cNvPr>
          <p:cNvCxnSpPr>
            <a:cxnSpLocks/>
          </p:cNvCxnSpPr>
          <p:nvPr/>
        </p:nvCxnSpPr>
        <p:spPr>
          <a:xfrm flipV="1">
            <a:off x="7886094" y="2194560"/>
            <a:ext cx="1064472" cy="158410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55EF2D1E-9E2E-C613-EAB7-76E401500FBD}"/>
              </a:ext>
            </a:extLst>
          </p:cNvPr>
          <p:cNvCxnSpPr>
            <a:cxnSpLocks/>
          </p:cNvCxnSpPr>
          <p:nvPr/>
        </p:nvCxnSpPr>
        <p:spPr>
          <a:xfrm flipV="1">
            <a:off x="9987765" y="3197623"/>
            <a:ext cx="164418" cy="209065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51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8" name="Rectangle 308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D6C8732-9369-6B98-2D5A-55ADD7022497}"/>
              </a:ext>
            </a:extLst>
          </p:cNvPr>
          <p:cNvSpPr>
            <a:spLocks noGrp="1"/>
          </p:cNvSpPr>
          <p:nvPr>
            <p:ph type="title"/>
          </p:nvPr>
        </p:nvSpPr>
        <p:spPr>
          <a:xfrm>
            <a:off x="761803" y="350196"/>
            <a:ext cx="4646904" cy="1624520"/>
          </a:xfrm>
        </p:spPr>
        <p:txBody>
          <a:bodyPr anchor="ctr">
            <a:normAutofit/>
          </a:bodyPr>
          <a:lstStyle/>
          <a:p>
            <a:r>
              <a:rPr lang="en-US" altLang="ja-JP" sz="4000" dirty="0"/>
              <a:t>Accurate Modeling is Essential!</a:t>
            </a:r>
            <a:endParaRPr kumimoji="1" lang="ja-JP" altLang="en-US" sz="4000" dirty="0"/>
          </a:p>
        </p:txBody>
      </p:sp>
      <p:sp>
        <p:nvSpPr>
          <p:cNvPr id="3" name="コンテンツ プレースホルダー 2">
            <a:extLst>
              <a:ext uri="{FF2B5EF4-FFF2-40B4-BE49-F238E27FC236}">
                <a16:creationId xmlns:a16="http://schemas.microsoft.com/office/drawing/2014/main" id="{6C9FD7ED-0E65-FFA5-2EFB-468BDEFEBE0A}"/>
              </a:ext>
            </a:extLst>
          </p:cNvPr>
          <p:cNvSpPr>
            <a:spLocks noGrp="1"/>
          </p:cNvSpPr>
          <p:nvPr>
            <p:ph idx="1"/>
          </p:nvPr>
        </p:nvSpPr>
        <p:spPr>
          <a:xfrm>
            <a:off x="761803" y="1511062"/>
            <a:ext cx="4646905" cy="4560426"/>
          </a:xfrm>
        </p:spPr>
        <p:txBody>
          <a:bodyPr anchor="ctr">
            <a:normAutofit/>
          </a:bodyPr>
          <a:lstStyle/>
          <a:p>
            <a:r>
              <a:rPr lang="en-US" altLang="ja-JP" dirty="0"/>
              <a:t>Models are used for many purposes by astronomers</a:t>
            </a:r>
            <a:endParaRPr kumimoji="1" lang="en-US" altLang="ja-JP" dirty="0"/>
          </a:p>
          <a:p>
            <a:r>
              <a:rPr kumimoji="1" lang="en-US" altLang="ja-JP" dirty="0"/>
              <a:t>Treatments of physics in models affects the eventual explosion and compact remnant properties</a:t>
            </a:r>
          </a:p>
          <a:p>
            <a:pPr lvl="1"/>
            <a:r>
              <a:rPr lang="en-US" altLang="ja-JP" dirty="0"/>
              <a:t>Affects production of elements!</a:t>
            </a:r>
            <a:endParaRPr kumimoji="1" lang="en-US" altLang="ja-JP" dirty="0"/>
          </a:p>
        </p:txBody>
      </p:sp>
      <p:sp>
        <p:nvSpPr>
          <p:cNvPr id="4" name="字幕 2">
            <a:extLst>
              <a:ext uri="{FF2B5EF4-FFF2-40B4-BE49-F238E27FC236}">
                <a16:creationId xmlns:a16="http://schemas.microsoft.com/office/drawing/2014/main" id="{DD00F18D-E0AF-0757-AA47-9D3A9737994F}"/>
              </a:ext>
            </a:extLst>
          </p:cNvPr>
          <p:cNvSpPr txBox="1">
            <a:spLocks/>
          </p:cNvSpPr>
          <p:nvPr/>
        </p:nvSpPr>
        <p:spPr>
          <a:xfrm>
            <a:off x="930273" y="5944941"/>
            <a:ext cx="5507620" cy="649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sz="1400" dirty="0"/>
              <a:t>AZSGC Statewide Student Research Symposium</a:t>
            </a:r>
          </a:p>
          <a:p>
            <a:pPr algn="l">
              <a:lnSpc>
                <a:spcPct val="100000"/>
              </a:lnSpc>
            </a:pPr>
            <a:r>
              <a:rPr lang="en-US" altLang="ja-JP" sz="1400" dirty="0"/>
              <a:t>Camille Cioffi</a:t>
            </a:r>
          </a:p>
        </p:txBody>
      </p:sp>
      <p:pic>
        <p:nvPicPr>
          <p:cNvPr id="5" name="図 4">
            <a:extLst>
              <a:ext uri="{FF2B5EF4-FFF2-40B4-BE49-F238E27FC236}">
                <a16:creationId xmlns:a16="http://schemas.microsoft.com/office/drawing/2014/main" id="{BF8475A1-44B9-AEA8-C370-D3E8DB29472A}"/>
              </a:ext>
            </a:extLst>
          </p:cNvPr>
          <p:cNvPicPr>
            <a:picLocks noChangeAspect="1"/>
          </p:cNvPicPr>
          <p:nvPr/>
        </p:nvPicPr>
        <p:blipFill>
          <a:blip r:embed="rId3"/>
          <a:stretch>
            <a:fillRect/>
          </a:stretch>
        </p:blipFill>
        <p:spPr>
          <a:xfrm>
            <a:off x="131966" y="5936366"/>
            <a:ext cx="798307" cy="804594"/>
          </a:xfrm>
          <a:prstGeom prst="rect">
            <a:avLst/>
          </a:prstGeom>
        </p:spPr>
      </p:pic>
      <p:pic>
        <p:nvPicPr>
          <p:cNvPr id="1026" name="Picture 2" descr="η Carinae">
            <a:extLst>
              <a:ext uri="{FF2B5EF4-FFF2-40B4-BE49-F238E27FC236}">
                <a16:creationId xmlns:a16="http://schemas.microsoft.com/office/drawing/2014/main" id="{77290CD2-72C5-45FC-A195-CFAB92672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193" y="324610"/>
            <a:ext cx="5608318" cy="5608318"/>
          </a:xfrm>
          <a:prstGeom prst="rect">
            <a:avLst/>
          </a:prstGeom>
          <a:solidFill>
            <a:srgbClr val="FF0000"/>
          </a:solidFill>
          <a:ln w="38100">
            <a:solidFill>
              <a:srgbClr val="FF0000"/>
            </a:solidFill>
          </a:ln>
        </p:spPr>
      </p:pic>
      <p:sp>
        <p:nvSpPr>
          <p:cNvPr id="7" name="テキスト ボックス 6">
            <a:extLst>
              <a:ext uri="{FF2B5EF4-FFF2-40B4-BE49-F238E27FC236}">
                <a16:creationId xmlns:a16="http://schemas.microsoft.com/office/drawing/2014/main" id="{7B1EC21E-2FC7-8131-BA09-C1DC100AC410}"/>
              </a:ext>
            </a:extLst>
          </p:cNvPr>
          <p:cNvSpPr txBox="1"/>
          <p:nvPr/>
        </p:nvSpPr>
        <p:spPr>
          <a:xfrm>
            <a:off x="9298135" y="6028515"/>
            <a:ext cx="2592351" cy="523220"/>
          </a:xfrm>
          <a:prstGeom prst="rect">
            <a:avLst/>
          </a:prstGeom>
          <a:noFill/>
        </p:spPr>
        <p:txBody>
          <a:bodyPr wrap="square">
            <a:spAutoFit/>
          </a:bodyPr>
          <a:lstStyle/>
          <a:p>
            <a:r>
              <a:rPr lang="en-US" altLang="ja-JP" sz="1400" b="0" i="0" u="none" strike="noStrike" dirty="0">
                <a:effectLst/>
              </a:rPr>
              <a:t>NASA/</a:t>
            </a:r>
            <a:r>
              <a:rPr lang="en-US" altLang="ja-JP" sz="1400" dirty="0"/>
              <a:t>HST: Eta Carinae</a:t>
            </a:r>
          </a:p>
          <a:p>
            <a:r>
              <a:rPr lang="en-US" altLang="ja-JP" sz="1400" dirty="0"/>
              <a:t>Massive star in Milky Way</a:t>
            </a:r>
            <a:endParaRPr lang="ja-JP" altLang="en-US" sz="1400"/>
          </a:p>
        </p:txBody>
      </p:sp>
    </p:spTree>
    <p:extLst>
      <p:ext uri="{BB962C8B-B14F-4D97-AF65-F5344CB8AC3E}">
        <p14:creationId xmlns:p14="http://schemas.microsoft.com/office/powerpoint/2010/main" val="323829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ED98B-0E06-9C03-514B-32B33540DA93}"/>
              </a:ext>
            </a:extLst>
          </p:cNvPr>
          <p:cNvSpPr>
            <a:spLocks noGrp="1"/>
          </p:cNvSpPr>
          <p:nvPr>
            <p:ph type="title"/>
          </p:nvPr>
        </p:nvSpPr>
        <p:spPr/>
        <p:txBody>
          <a:bodyPr/>
          <a:lstStyle/>
          <a:p>
            <a:r>
              <a:rPr kumimoji="1" lang="en-US" altLang="ja-JP" dirty="0"/>
              <a:t>Mass Loss: My Project</a:t>
            </a:r>
            <a:endParaRPr kumimoji="1" lang="ja-JP" altLang="en-US"/>
          </a:p>
        </p:txBody>
      </p:sp>
      <p:sp>
        <p:nvSpPr>
          <p:cNvPr id="3" name="コンテンツ プレースホルダー 2">
            <a:extLst>
              <a:ext uri="{FF2B5EF4-FFF2-40B4-BE49-F238E27FC236}">
                <a16:creationId xmlns:a16="http://schemas.microsoft.com/office/drawing/2014/main" id="{8A15407F-FD40-0DA3-9E0C-EC59D4E771AB}"/>
              </a:ext>
            </a:extLst>
          </p:cNvPr>
          <p:cNvSpPr>
            <a:spLocks noGrp="1"/>
          </p:cNvSpPr>
          <p:nvPr>
            <p:ph idx="1"/>
          </p:nvPr>
        </p:nvSpPr>
        <p:spPr>
          <a:xfrm>
            <a:off x="838200" y="1615556"/>
            <a:ext cx="5257800" cy="4351338"/>
          </a:xfrm>
        </p:spPr>
        <p:txBody>
          <a:bodyPr/>
          <a:lstStyle/>
          <a:p>
            <a:r>
              <a:rPr kumimoji="1" lang="en-US" altLang="ja-JP" dirty="0"/>
              <a:t>Mass loss in massive stars in stellar evolution models</a:t>
            </a:r>
          </a:p>
          <a:p>
            <a:pPr lvl="1"/>
            <a:r>
              <a:rPr lang="en-US" altLang="ja-JP" dirty="0"/>
              <a:t>Modules for Experiments in Stellar Astrophysics</a:t>
            </a:r>
            <a:r>
              <a:rPr kumimoji="1" lang="en-US" altLang="ja-JP" dirty="0"/>
              <a:t> (MESA)</a:t>
            </a:r>
          </a:p>
          <a:p>
            <a:r>
              <a:rPr kumimoji="1" lang="en-US" altLang="ja-JP" dirty="0"/>
              <a:t>Current prescriptions are from decades-old empirically motivated studies</a:t>
            </a:r>
          </a:p>
          <a:p>
            <a:r>
              <a:rPr lang="en-US" altLang="ja-JP" dirty="0"/>
              <a:t>Implementing findings from new studies into massive star mass loss routines</a:t>
            </a:r>
            <a:endParaRPr kumimoji="1" lang="ja-JP" altLang="en-US"/>
          </a:p>
        </p:txBody>
      </p:sp>
      <p:pic>
        <p:nvPicPr>
          <p:cNvPr id="4098" name="Picture 2" descr="MESA main documentation - Home">
            <a:extLst>
              <a:ext uri="{FF2B5EF4-FFF2-40B4-BE49-F238E27FC236}">
                <a16:creationId xmlns:a16="http://schemas.microsoft.com/office/drawing/2014/main" id="{1D896BCC-BB73-C22B-59EB-B980A9E10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996" y="5967430"/>
            <a:ext cx="2659684" cy="66422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760AEACB-E741-9705-D10E-7D407DC57663}"/>
              </a:ext>
            </a:extLst>
          </p:cNvPr>
          <p:cNvPicPr>
            <a:picLocks noChangeAspect="1"/>
          </p:cNvPicPr>
          <p:nvPr/>
        </p:nvPicPr>
        <p:blipFill>
          <a:blip r:embed="rId4"/>
          <a:srcRect l="35741" t="17812" r="23896" b="16507"/>
          <a:stretch>
            <a:fillRect/>
          </a:stretch>
        </p:blipFill>
        <p:spPr>
          <a:xfrm>
            <a:off x="7043351" y="681225"/>
            <a:ext cx="4696329" cy="4970104"/>
          </a:xfrm>
          <a:prstGeom prst="rect">
            <a:avLst/>
          </a:prstGeom>
        </p:spPr>
      </p:pic>
      <p:sp>
        <p:nvSpPr>
          <p:cNvPr id="6" name="テキスト ボックス 5">
            <a:extLst>
              <a:ext uri="{FF2B5EF4-FFF2-40B4-BE49-F238E27FC236}">
                <a16:creationId xmlns:a16="http://schemas.microsoft.com/office/drawing/2014/main" id="{E89D4D72-690A-234B-DB25-86FA9E821E80}"/>
              </a:ext>
            </a:extLst>
          </p:cNvPr>
          <p:cNvSpPr txBox="1"/>
          <p:nvPr/>
        </p:nvSpPr>
        <p:spPr>
          <a:xfrm>
            <a:off x="10572373" y="301466"/>
            <a:ext cx="1167307" cy="307777"/>
          </a:xfrm>
          <a:prstGeom prst="rect">
            <a:avLst/>
          </a:prstGeom>
          <a:noFill/>
        </p:spPr>
        <p:txBody>
          <a:bodyPr wrap="none" rtlCol="0">
            <a:spAutoFit/>
          </a:bodyPr>
          <a:lstStyle/>
          <a:p>
            <a:r>
              <a:rPr kumimoji="1" lang="en-US" altLang="ja-JP" sz="1400" dirty="0"/>
              <a:t>Smith (2014)</a:t>
            </a:r>
            <a:endParaRPr kumimoji="1" lang="ja-JP" altLang="en-US" sz="1400"/>
          </a:p>
        </p:txBody>
      </p:sp>
      <p:sp>
        <p:nvSpPr>
          <p:cNvPr id="4" name="字幕 2">
            <a:extLst>
              <a:ext uri="{FF2B5EF4-FFF2-40B4-BE49-F238E27FC236}">
                <a16:creationId xmlns:a16="http://schemas.microsoft.com/office/drawing/2014/main" id="{FC86919A-6053-783E-94ED-C4EF5E0FC76B}"/>
              </a:ext>
            </a:extLst>
          </p:cNvPr>
          <p:cNvSpPr txBox="1">
            <a:spLocks/>
          </p:cNvSpPr>
          <p:nvPr/>
        </p:nvSpPr>
        <p:spPr>
          <a:xfrm>
            <a:off x="930273" y="5944941"/>
            <a:ext cx="5507620" cy="649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sz="1400" dirty="0"/>
              <a:t>AZSGC Statewide Student Research Symposium</a:t>
            </a:r>
          </a:p>
          <a:p>
            <a:pPr algn="l">
              <a:lnSpc>
                <a:spcPct val="100000"/>
              </a:lnSpc>
            </a:pPr>
            <a:r>
              <a:rPr lang="en-US" altLang="ja-JP" sz="1400" dirty="0"/>
              <a:t>Camille Cioffi</a:t>
            </a:r>
          </a:p>
        </p:txBody>
      </p:sp>
      <p:pic>
        <p:nvPicPr>
          <p:cNvPr id="8" name="図 7">
            <a:extLst>
              <a:ext uri="{FF2B5EF4-FFF2-40B4-BE49-F238E27FC236}">
                <a16:creationId xmlns:a16="http://schemas.microsoft.com/office/drawing/2014/main" id="{1CA406DB-5555-22D2-7EFB-5CB87F97037F}"/>
              </a:ext>
            </a:extLst>
          </p:cNvPr>
          <p:cNvPicPr>
            <a:picLocks noChangeAspect="1"/>
          </p:cNvPicPr>
          <p:nvPr/>
        </p:nvPicPr>
        <p:blipFill>
          <a:blip r:embed="rId5"/>
          <a:stretch>
            <a:fillRect/>
          </a:stretch>
        </p:blipFill>
        <p:spPr>
          <a:xfrm>
            <a:off x="131966" y="5936366"/>
            <a:ext cx="798307" cy="804594"/>
          </a:xfrm>
          <a:prstGeom prst="rect">
            <a:avLst/>
          </a:prstGeom>
        </p:spPr>
      </p:pic>
      <p:sp>
        <p:nvSpPr>
          <p:cNvPr id="9" name="正方形/長方形 8">
            <a:extLst>
              <a:ext uri="{FF2B5EF4-FFF2-40B4-BE49-F238E27FC236}">
                <a16:creationId xmlns:a16="http://schemas.microsoft.com/office/drawing/2014/main" id="{7C1B3EA7-144C-0ED5-AC37-D7FFEF24224B}"/>
              </a:ext>
            </a:extLst>
          </p:cNvPr>
          <p:cNvSpPr/>
          <p:nvPr/>
        </p:nvSpPr>
        <p:spPr>
          <a:xfrm rot="16200000">
            <a:off x="6366709" y="3065077"/>
            <a:ext cx="1746981" cy="2023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Mass Loss Rate</a:t>
            </a:r>
            <a:endParaRPr kumimoji="1" lang="ja-JP" altLang="en-US"/>
          </a:p>
        </p:txBody>
      </p:sp>
      <p:sp>
        <p:nvSpPr>
          <p:cNvPr id="10" name="正方形/長方形 9">
            <a:extLst>
              <a:ext uri="{FF2B5EF4-FFF2-40B4-BE49-F238E27FC236}">
                <a16:creationId xmlns:a16="http://schemas.microsoft.com/office/drawing/2014/main" id="{27CF9364-847A-D3EC-83F9-EA74A6CC3FD2}"/>
              </a:ext>
            </a:extLst>
          </p:cNvPr>
          <p:cNvSpPr/>
          <p:nvPr/>
        </p:nvSpPr>
        <p:spPr>
          <a:xfrm>
            <a:off x="8825737" y="5453000"/>
            <a:ext cx="1584101" cy="14488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Luminosity</a:t>
            </a:r>
            <a:endParaRPr kumimoji="1" lang="ja-JP" altLang="en-US"/>
          </a:p>
        </p:txBody>
      </p:sp>
      <p:sp>
        <p:nvSpPr>
          <p:cNvPr id="7" name="正方形/長方形 6">
            <a:extLst>
              <a:ext uri="{FF2B5EF4-FFF2-40B4-BE49-F238E27FC236}">
                <a16:creationId xmlns:a16="http://schemas.microsoft.com/office/drawing/2014/main" id="{1F6D9AD5-72C2-E3AE-95E9-7419714F9437}"/>
              </a:ext>
            </a:extLst>
          </p:cNvPr>
          <p:cNvSpPr/>
          <p:nvPr/>
        </p:nvSpPr>
        <p:spPr>
          <a:xfrm rot="20279167">
            <a:off x="7915098" y="2189620"/>
            <a:ext cx="1503253" cy="2357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
        <p:nvSpPr>
          <p:cNvPr id="11" name="正方形/長方形 10">
            <a:extLst>
              <a:ext uri="{FF2B5EF4-FFF2-40B4-BE49-F238E27FC236}">
                <a16:creationId xmlns:a16="http://schemas.microsoft.com/office/drawing/2014/main" id="{7B96B30F-9D05-216F-9E59-1F41EDC456CD}"/>
              </a:ext>
            </a:extLst>
          </p:cNvPr>
          <p:cNvSpPr/>
          <p:nvPr/>
        </p:nvSpPr>
        <p:spPr>
          <a:xfrm>
            <a:off x="9849442" y="4396246"/>
            <a:ext cx="1445702" cy="64041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
        <p:nvSpPr>
          <p:cNvPr id="12" name="正方形/長方形 11">
            <a:extLst>
              <a:ext uri="{FF2B5EF4-FFF2-40B4-BE49-F238E27FC236}">
                <a16:creationId xmlns:a16="http://schemas.microsoft.com/office/drawing/2014/main" id="{00D40980-539B-C431-6A01-BB6C56153CAD}"/>
              </a:ext>
            </a:extLst>
          </p:cNvPr>
          <p:cNvSpPr/>
          <p:nvPr/>
        </p:nvSpPr>
        <p:spPr>
          <a:xfrm>
            <a:off x="9251032" y="932997"/>
            <a:ext cx="2044111" cy="9834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
        <p:nvSpPr>
          <p:cNvPr id="13" name="正方形/長方形 12">
            <a:extLst>
              <a:ext uri="{FF2B5EF4-FFF2-40B4-BE49-F238E27FC236}">
                <a16:creationId xmlns:a16="http://schemas.microsoft.com/office/drawing/2014/main" id="{F65945D5-DA29-B78A-086F-84020D1D5463}"/>
              </a:ext>
            </a:extLst>
          </p:cNvPr>
          <p:cNvSpPr/>
          <p:nvPr/>
        </p:nvSpPr>
        <p:spPr>
          <a:xfrm>
            <a:off x="10146082" y="1996806"/>
            <a:ext cx="851770" cy="29597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Tree>
    <p:extLst>
      <p:ext uri="{BB962C8B-B14F-4D97-AF65-F5344CB8AC3E}">
        <p14:creationId xmlns:p14="http://schemas.microsoft.com/office/powerpoint/2010/main" val="285637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55D89-411F-7A29-D3B3-A1DC9BCE231F}"/>
              </a:ext>
            </a:extLst>
          </p:cNvPr>
          <p:cNvSpPr>
            <a:spLocks noGrp="1"/>
          </p:cNvSpPr>
          <p:nvPr>
            <p:ph type="title"/>
          </p:nvPr>
        </p:nvSpPr>
        <p:spPr/>
        <p:txBody>
          <a:bodyPr/>
          <a:lstStyle/>
          <a:p>
            <a:r>
              <a:rPr kumimoji="1" lang="en-US" altLang="ja-JP" dirty="0"/>
              <a:t>Findings</a:t>
            </a:r>
            <a:endParaRPr kumimoji="1" lang="ja-JP" altLang="en-US"/>
          </a:p>
        </p:txBody>
      </p:sp>
      <p:sp>
        <p:nvSpPr>
          <p:cNvPr id="3" name="コンテンツ プレースホルダー 2">
            <a:extLst>
              <a:ext uri="{FF2B5EF4-FFF2-40B4-BE49-F238E27FC236}">
                <a16:creationId xmlns:a16="http://schemas.microsoft.com/office/drawing/2014/main" id="{151B727C-CF11-108B-B819-D928EB4D438A}"/>
              </a:ext>
            </a:extLst>
          </p:cNvPr>
          <p:cNvSpPr>
            <a:spLocks noGrp="1"/>
          </p:cNvSpPr>
          <p:nvPr>
            <p:ph idx="1"/>
          </p:nvPr>
        </p:nvSpPr>
        <p:spPr>
          <a:xfrm>
            <a:off x="838201" y="1491526"/>
            <a:ext cx="5257800" cy="4835749"/>
          </a:xfrm>
        </p:spPr>
        <p:txBody>
          <a:bodyPr>
            <a:normAutofit/>
          </a:bodyPr>
          <a:lstStyle/>
          <a:p>
            <a:r>
              <a:rPr lang="en-US" altLang="ja-JP" dirty="0"/>
              <a:t>Our updated rates are much lower than the standard prescription post-main sequence</a:t>
            </a:r>
          </a:p>
          <a:p>
            <a:pPr lvl="1"/>
            <a:r>
              <a:rPr lang="en-US" altLang="ja-JP" dirty="0"/>
              <a:t>Factor of 3-10</a:t>
            </a:r>
          </a:p>
          <a:p>
            <a:pPr lvl="1"/>
            <a:r>
              <a:rPr lang="en-US" altLang="ja-JP" dirty="0"/>
              <a:t>Larger difference for higher masses</a:t>
            </a:r>
          </a:p>
          <a:p>
            <a:r>
              <a:rPr kumimoji="1" lang="en-US" altLang="ja-JP" dirty="0"/>
              <a:t>Produce higher mass supernova progenitors, which impacts the nature of the star’s death</a:t>
            </a:r>
          </a:p>
        </p:txBody>
      </p:sp>
      <p:sp>
        <p:nvSpPr>
          <p:cNvPr id="5" name="字幕 2">
            <a:extLst>
              <a:ext uri="{FF2B5EF4-FFF2-40B4-BE49-F238E27FC236}">
                <a16:creationId xmlns:a16="http://schemas.microsoft.com/office/drawing/2014/main" id="{61BAC713-982B-31BF-D6C2-C27A3CA2E54A}"/>
              </a:ext>
            </a:extLst>
          </p:cNvPr>
          <p:cNvSpPr txBox="1">
            <a:spLocks/>
          </p:cNvSpPr>
          <p:nvPr/>
        </p:nvSpPr>
        <p:spPr>
          <a:xfrm>
            <a:off x="930273" y="5944941"/>
            <a:ext cx="5507620" cy="649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sz="1400" dirty="0"/>
              <a:t>AZSGC Statewide Student Research Symposium</a:t>
            </a:r>
          </a:p>
          <a:p>
            <a:pPr algn="l">
              <a:lnSpc>
                <a:spcPct val="100000"/>
              </a:lnSpc>
            </a:pPr>
            <a:r>
              <a:rPr lang="en-US" altLang="ja-JP" sz="1400" dirty="0"/>
              <a:t>Camille Cioffi</a:t>
            </a:r>
          </a:p>
        </p:txBody>
      </p:sp>
      <p:pic>
        <p:nvPicPr>
          <p:cNvPr id="6" name="図 5">
            <a:extLst>
              <a:ext uri="{FF2B5EF4-FFF2-40B4-BE49-F238E27FC236}">
                <a16:creationId xmlns:a16="http://schemas.microsoft.com/office/drawing/2014/main" id="{E83640A5-F0BF-7921-70AE-368AF8BC1811}"/>
              </a:ext>
            </a:extLst>
          </p:cNvPr>
          <p:cNvPicPr>
            <a:picLocks noChangeAspect="1"/>
          </p:cNvPicPr>
          <p:nvPr/>
        </p:nvPicPr>
        <p:blipFill>
          <a:blip r:embed="rId3"/>
          <a:stretch>
            <a:fillRect/>
          </a:stretch>
        </p:blipFill>
        <p:spPr>
          <a:xfrm>
            <a:off x="131966" y="5936366"/>
            <a:ext cx="798307" cy="804594"/>
          </a:xfrm>
          <a:prstGeom prst="rect">
            <a:avLst/>
          </a:prstGeom>
        </p:spPr>
      </p:pic>
      <p:pic>
        <p:nvPicPr>
          <p:cNvPr id="2050" name="Picture 2">
            <a:extLst>
              <a:ext uri="{FF2B5EF4-FFF2-40B4-BE49-F238E27FC236}">
                <a16:creationId xmlns:a16="http://schemas.microsoft.com/office/drawing/2014/main" id="{909E4D57-6872-FC31-4E8F-F618B6905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41214"/>
            <a:ext cx="5780326" cy="447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5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2FA19-9FF0-F30B-28F0-221C1460053B}"/>
              </a:ext>
            </a:extLst>
          </p:cNvPr>
          <p:cNvSpPr>
            <a:spLocks noGrp="1"/>
          </p:cNvSpPr>
          <p:nvPr>
            <p:ph type="title"/>
          </p:nvPr>
        </p:nvSpPr>
        <p:spPr/>
        <p:txBody>
          <a:bodyPr/>
          <a:lstStyle/>
          <a:p>
            <a:r>
              <a:rPr kumimoji="1" lang="en-US" dirty="0"/>
              <a:t>Future Work</a:t>
            </a:r>
          </a:p>
        </p:txBody>
      </p:sp>
      <p:sp>
        <p:nvSpPr>
          <p:cNvPr id="3" name="コンテンツ プレースホルダー 2">
            <a:extLst>
              <a:ext uri="{FF2B5EF4-FFF2-40B4-BE49-F238E27FC236}">
                <a16:creationId xmlns:a16="http://schemas.microsoft.com/office/drawing/2014/main" id="{8E6777DE-81E8-E96D-06A1-403667ACBC37}"/>
              </a:ext>
            </a:extLst>
          </p:cNvPr>
          <p:cNvSpPr>
            <a:spLocks noGrp="1"/>
          </p:cNvSpPr>
          <p:nvPr>
            <p:ph idx="1"/>
          </p:nvPr>
        </p:nvSpPr>
        <p:spPr/>
        <p:txBody>
          <a:bodyPr/>
          <a:lstStyle/>
          <a:p>
            <a:r>
              <a:rPr kumimoji="1" lang="en-US" dirty="0"/>
              <a:t>Incorporate these updated mass loss rates into large grid of 1D massive star models</a:t>
            </a:r>
          </a:p>
          <a:p>
            <a:r>
              <a:rPr lang="en-US" dirty="0"/>
              <a:t>Provide an openly-accessible resource for supernova simulations and other stellar science</a:t>
            </a:r>
          </a:p>
          <a:p>
            <a:r>
              <a:rPr lang="en-US" dirty="0"/>
              <a:t>Eventually implement our rates into</a:t>
            </a:r>
            <a:r>
              <a:rPr kumimoji="1" lang="en-US" dirty="0"/>
              <a:t> models that incorporate 3D physics and binaries</a:t>
            </a:r>
          </a:p>
        </p:txBody>
      </p:sp>
      <p:sp>
        <p:nvSpPr>
          <p:cNvPr id="5" name="字幕 2">
            <a:extLst>
              <a:ext uri="{FF2B5EF4-FFF2-40B4-BE49-F238E27FC236}">
                <a16:creationId xmlns:a16="http://schemas.microsoft.com/office/drawing/2014/main" id="{E8467795-CEE5-74E4-9676-984FBF24DC03}"/>
              </a:ext>
            </a:extLst>
          </p:cNvPr>
          <p:cNvSpPr txBox="1">
            <a:spLocks/>
          </p:cNvSpPr>
          <p:nvPr/>
        </p:nvSpPr>
        <p:spPr>
          <a:xfrm>
            <a:off x="930273" y="5944941"/>
            <a:ext cx="5507620" cy="649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sz="1400" dirty="0"/>
              <a:t>AZSGC Statewide Student Research Symposium</a:t>
            </a:r>
          </a:p>
          <a:p>
            <a:pPr algn="l">
              <a:lnSpc>
                <a:spcPct val="100000"/>
              </a:lnSpc>
            </a:pPr>
            <a:r>
              <a:rPr lang="en-US" altLang="ja-JP" sz="1400" dirty="0"/>
              <a:t>Camille Cioffi</a:t>
            </a:r>
          </a:p>
        </p:txBody>
      </p:sp>
      <p:pic>
        <p:nvPicPr>
          <p:cNvPr id="6" name="図 5">
            <a:extLst>
              <a:ext uri="{FF2B5EF4-FFF2-40B4-BE49-F238E27FC236}">
                <a16:creationId xmlns:a16="http://schemas.microsoft.com/office/drawing/2014/main" id="{A86FA5D0-BA6A-A1CF-9422-F8D8EB2738DC}"/>
              </a:ext>
            </a:extLst>
          </p:cNvPr>
          <p:cNvPicPr>
            <a:picLocks noChangeAspect="1"/>
          </p:cNvPicPr>
          <p:nvPr/>
        </p:nvPicPr>
        <p:blipFill>
          <a:blip r:embed="rId3"/>
          <a:stretch>
            <a:fillRect/>
          </a:stretch>
        </p:blipFill>
        <p:spPr>
          <a:xfrm>
            <a:off x="131966" y="5936366"/>
            <a:ext cx="798307" cy="804594"/>
          </a:xfrm>
          <a:prstGeom prst="rect">
            <a:avLst/>
          </a:prstGeom>
        </p:spPr>
      </p:pic>
    </p:spTree>
    <p:extLst>
      <p:ext uri="{BB962C8B-B14F-4D97-AF65-F5344CB8AC3E}">
        <p14:creationId xmlns:p14="http://schemas.microsoft.com/office/powerpoint/2010/main" val="122419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AA9183C9-F896-3A58-3F81-B758B622CC70}"/>
              </a:ext>
            </a:extLst>
          </p:cNvPr>
          <p:cNvSpPr>
            <a:spLocks noGrp="1"/>
          </p:cNvSpPr>
          <p:nvPr>
            <p:ph type="title"/>
          </p:nvPr>
        </p:nvSpPr>
        <p:spPr>
          <a:xfrm>
            <a:off x="838200" y="1255605"/>
            <a:ext cx="10515600" cy="4346790"/>
          </a:xfrm>
        </p:spPr>
        <p:txBody>
          <a:bodyPr>
            <a:normAutofit/>
          </a:bodyPr>
          <a:lstStyle/>
          <a:p>
            <a:pPr marL="0" indent="0" algn="ctr"/>
            <a:r>
              <a:rPr lang="en-US" altLang="ja-JP" sz="4000" dirty="0"/>
              <a:t>I would like to thank the Arizona Space Grant Consortium for providing me the opportunity to work on this project, as well as my mentor Dr. Carl Fields and our group at Steward Observatory for supporting me.</a:t>
            </a:r>
            <a:endParaRPr lang="ja-JP" altLang="en-US" sz="4000"/>
          </a:p>
        </p:txBody>
      </p:sp>
    </p:spTree>
    <p:extLst>
      <p:ext uri="{BB962C8B-B14F-4D97-AF65-F5344CB8AC3E}">
        <p14:creationId xmlns:p14="http://schemas.microsoft.com/office/powerpoint/2010/main" val="102317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7016-93A1-4249-2AEE-65547C90B0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FA4030-7EA9-A730-99AB-4AF737E97E96}"/>
              </a:ext>
            </a:extLst>
          </p:cNvPr>
          <p:cNvSpPr>
            <a:spLocks noGrp="1"/>
          </p:cNvSpPr>
          <p:nvPr>
            <p:ph type="ctrTitle"/>
          </p:nvPr>
        </p:nvSpPr>
        <p:spPr/>
        <p:txBody>
          <a:bodyPr>
            <a:normAutofit/>
          </a:bodyPr>
          <a:lstStyle/>
          <a:p>
            <a:r>
              <a:rPr kumimoji="1" lang="en-US" altLang="ja-JP" dirty="0"/>
              <a:t>Thank You</a:t>
            </a:r>
            <a:endParaRPr kumimoji="1" lang="ja-JP" altLang="en-US"/>
          </a:p>
        </p:txBody>
      </p:sp>
      <p:pic>
        <p:nvPicPr>
          <p:cNvPr id="1026" name="Picture 2">
            <a:extLst>
              <a:ext uri="{FF2B5EF4-FFF2-40B4-BE49-F238E27FC236}">
                <a16:creationId xmlns:a16="http://schemas.microsoft.com/office/drawing/2014/main" id="{697D3FD2-DCF5-9D4C-FC91-07BBB4E02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4" t="3058" r="4568" b="1101"/>
          <a:stretch>
            <a:fillRect/>
          </a:stretch>
        </p:blipFill>
        <p:spPr bwMode="auto">
          <a:xfrm>
            <a:off x="10569146" y="4183906"/>
            <a:ext cx="1458410" cy="242638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1BD718B-7719-F454-BF95-1665F8C10056}"/>
              </a:ext>
            </a:extLst>
          </p:cNvPr>
          <p:cNvPicPr>
            <a:picLocks noChangeAspect="1"/>
          </p:cNvPicPr>
          <p:nvPr/>
        </p:nvPicPr>
        <p:blipFill>
          <a:blip r:embed="rId3"/>
          <a:stretch>
            <a:fillRect/>
          </a:stretch>
        </p:blipFill>
        <p:spPr>
          <a:xfrm>
            <a:off x="311552" y="282274"/>
            <a:ext cx="1642826" cy="1655762"/>
          </a:xfrm>
          <a:prstGeom prst="rect">
            <a:avLst/>
          </a:prstGeom>
        </p:spPr>
      </p:pic>
      <p:sp>
        <p:nvSpPr>
          <p:cNvPr id="4" name="字幕 3">
            <a:extLst>
              <a:ext uri="{FF2B5EF4-FFF2-40B4-BE49-F238E27FC236}">
                <a16:creationId xmlns:a16="http://schemas.microsoft.com/office/drawing/2014/main" id="{0BC19C72-636D-0499-5D6E-77A9527AC6C4}"/>
              </a:ext>
            </a:extLst>
          </p:cNvPr>
          <p:cNvSpPr txBox="1">
            <a:spLocks/>
          </p:cNvSpPr>
          <p:nvPr/>
        </p:nvSpPr>
        <p:spPr>
          <a:xfrm>
            <a:off x="1524000" y="362564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a:hlinkClick r:id="rId4">
                  <a:extLst>
                    <a:ext uri="{A12FA001-AC4F-418D-AE19-62706E023703}">
                      <ahyp:hlinkClr xmlns:ahyp="http://schemas.microsoft.com/office/drawing/2018/hyperlinkcolor" val="tx"/>
                    </a:ext>
                  </a:extLst>
                </a:hlinkClick>
              </a:rPr>
              <a:t>Camille Cioffi</a:t>
            </a:r>
          </a:p>
          <a:p>
            <a:r>
              <a:rPr lang="en-US" altLang="ja-JP">
                <a:hlinkClick r:id="rId4">
                  <a:extLst>
                    <a:ext uri="{A12FA001-AC4F-418D-AE19-62706E023703}">
                      <ahyp:hlinkClr xmlns:ahyp="http://schemas.microsoft.com/office/drawing/2018/hyperlinkcolor" val="tx"/>
                    </a:ext>
                  </a:extLst>
                </a:hlinkClick>
              </a:rPr>
              <a:t>cioffi@arizona.edu</a:t>
            </a:r>
            <a:endParaRPr lang="en-US" altLang="ja-JP" dirty="0"/>
          </a:p>
        </p:txBody>
      </p:sp>
      <p:sp>
        <p:nvSpPr>
          <p:cNvPr id="7" name="字幕 6">
            <a:extLst>
              <a:ext uri="{FF2B5EF4-FFF2-40B4-BE49-F238E27FC236}">
                <a16:creationId xmlns:a16="http://schemas.microsoft.com/office/drawing/2014/main" id="{100CE3A7-2CE6-1406-B9AB-324892D0F41C}"/>
              </a:ext>
            </a:extLst>
          </p:cNvPr>
          <p:cNvSpPr>
            <a:spLocks noGrp="1"/>
          </p:cNvSpPr>
          <p:nvPr>
            <p:ph type="subTitle" idx="1"/>
          </p:nvPr>
        </p:nvSpPr>
        <p:spPr>
          <a:xfrm>
            <a:off x="-968695" y="1591698"/>
            <a:ext cx="45719" cy="1089719"/>
          </a:xfrm>
        </p:spPr>
        <p:txBody>
          <a:bodyPr/>
          <a:lstStyle/>
          <a:p>
            <a:endParaRPr lang="ja-JP" altLang="en-US"/>
          </a:p>
        </p:txBody>
      </p:sp>
    </p:spTree>
    <p:extLst>
      <p:ext uri="{BB962C8B-B14F-4D97-AF65-F5344CB8AC3E}">
        <p14:creationId xmlns:p14="http://schemas.microsoft.com/office/powerpoint/2010/main" val="21751044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3A1BF2F8-4D27-47ED-838F-EF0AFB83E90E}">
  <ds:schemaRefs>
    <ds:schemaRef ds:uri="http://schemas.microsoft.com/sharepoint/v3/contenttype/forms"/>
  </ds:schemaRefs>
</ds:datastoreItem>
</file>

<file path=customXml/itemProps2.xml><?xml version="1.0" encoding="utf-8"?>
<ds:datastoreItem xmlns:ds="http://schemas.openxmlformats.org/officeDocument/2006/customXml" ds:itemID="{2721E7E5-0041-4C66-A9CB-638800F6C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F6FF3-B647-46DD-B015-D8577FCCFA29}">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docProps/app.xml><?xml version="1.0" encoding="utf-8"?>
<Properties xmlns="http://schemas.openxmlformats.org/officeDocument/2006/extended-properties" xmlns:vt="http://schemas.openxmlformats.org/officeDocument/2006/docPropsVTypes">
  <Template>Office Theme</Template>
  <TotalTime>3832</TotalTime>
  <Words>438</Words>
  <Application>Microsoft Office PowerPoint</Application>
  <PresentationFormat>Widescreen</PresentationFormat>
  <Paragraphs>67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游ゴシック</vt:lpstr>
      <vt:lpstr>Aptos</vt:lpstr>
      <vt:lpstr>Aptos Display</vt:lpstr>
      <vt:lpstr>Arial</vt:lpstr>
      <vt:lpstr>Office テーマ</vt:lpstr>
      <vt:lpstr>Mass Loss and Pre-supernova Properties of Massive Stars</vt:lpstr>
      <vt:lpstr>Stellar Evolution Modelling</vt:lpstr>
      <vt:lpstr>Accurate Modeling is Essential!</vt:lpstr>
      <vt:lpstr>Mass Loss: My Project</vt:lpstr>
      <vt:lpstr>Findings</vt:lpstr>
      <vt:lpstr>Future Work</vt:lpstr>
      <vt:lpstr>I would like to thank the Arizona Space Grant Consortium for providing me the opportunity to work on this project, as well as my mentor Dr. Carl Fields and our group at Steward Observatory for supporting 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Cioffi, Camille - (cioffi)</dc:creator>
  <cp:lastModifiedBy>Coe, Michelle A - (macoe)</cp:lastModifiedBy>
  <cp:revision>2</cp:revision>
  <dcterms:created xsi:type="dcterms:W3CDTF">2026-03-22T18:51:13Z</dcterms:created>
  <dcterms:modified xsi:type="dcterms:W3CDTF">2026-04-11T22:49:42Z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